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9" r:id="rId10"/>
    <p:sldId id="267" r:id="rId11"/>
    <p:sldId id="275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2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3T01:50:08.888"/>
    </inkml:context>
    <inkml:brush xml:id="br0">
      <inkml:brushProperty name="width" value="0.05" units="cm"/>
      <inkml:brushProperty name="height" value="0.05" units="cm"/>
      <inkml:brushProperty name="color" value="#EAEAEA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Electric vehicle 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Best Cities in the US to own &amp; operate electric vehicles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86FC9-2716-49AB-BE93-F4DAD44EE95B}"/>
              </a:ext>
            </a:extLst>
          </p:cNvPr>
          <p:cNvSpPr txBox="1"/>
          <p:nvPr/>
        </p:nvSpPr>
        <p:spPr>
          <a:xfrm>
            <a:off x="10013750" y="5644553"/>
            <a:ext cx="216437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Andrew Perez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Brent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Meulebroek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Michael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Badinger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Gary Jeter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EA2F-6978-4117-8B36-9C437FDF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DCB6CB-A781-4F28-9FAB-B0770D561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616364"/>
              </p:ext>
            </p:extLst>
          </p:nvPr>
        </p:nvGraphicFramePr>
        <p:xfrm>
          <a:off x="1066800" y="1816126"/>
          <a:ext cx="1005840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111">
                  <a:extLst>
                    <a:ext uri="{9D8B030D-6E8A-4147-A177-3AD203B41FA5}">
                      <a16:colId xmlns:a16="http://schemas.microsoft.com/office/drawing/2014/main" val="3432134553"/>
                    </a:ext>
                  </a:extLst>
                </a:gridCol>
                <a:gridCol w="5603289">
                  <a:extLst>
                    <a:ext uri="{9D8B030D-6E8A-4147-A177-3AD203B41FA5}">
                      <a16:colId xmlns:a16="http://schemas.microsoft.com/office/drawing/2014/main" val="1710796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Opportunities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3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Learned a lot about PEVs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Access to data limited analysis opportunities.  Data at state only vs city, etc.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2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 of GitHub made it easy to divide up work &amp; merge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Census API data is messy &amp; a wealth of information available!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0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Great team &amp; 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 growing pains – Common Kernels, set-up, merging branches,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12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Charge API crashed PC with 500 MB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4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time of day when running the script changes the results since the Open Weather API uses current temperature.  Future analysis would want historical temperatures.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384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61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BBB60E-759C-46AC-A038-9E21C9BD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757362"/>
            <a:ext cx="6989764" cy="2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9326-E53A-4374-8BF0-A93FAA8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A4F99-6AE0-44DA-8554-1DF29375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787" y="441273"/>
            <a:ext cx="1580271" cy="157292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7CB83B-DC7D-4080-8BA2-D0CFC402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6" y="1656222"/>
            <a:ext cx="11097086" cy="3849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u="sng" dirty="0"/>
              <a:t>Questions &amp; Factors</a:t>
            </a:r>
            <a:r>
              <a:rPr lang="en-US" sz="1600" dirty="0"/>
              <a:t>  </a:t>
            </a:r>
          </a:p>
          <a:p>
            <a:pPr marL="0" indent="0">
              <a:buNone/>
            </a:pPr>
            <a:r>
              <a:rPr lang="en-US" sz="1600" dirty="0"/>
              <a:t>Manufacturers and consumers both have an interest in understanding which are the best cites to own &amp; operate a plug-in electric vehicles (PEV).  Consumers want confidence in their investments.  Manufacturers want to target the best markets. </a:t>
            </a:r>
          </a:p>
          <a:p>
            <a:pPr marL="0" indent="0">
              <a:buNone/>
            </a:pPr>
            <a:r>
              <a:rPr lang="en-US" sz="1600" b="1" u="sng" dirty="0"/>
              <a:t>Analysis Methodology</a:t>
            </a:r>
            <a:endParaRPr lang="en-US" sz="1600" dirty="0"/>
          </a:p>
          <a:p>
            <a:pPr lvl="1"/>
            <a:r>
              <a:rPr lang="en-US" sz="1600" dirty="0"/>
              <a:t>Research PEV and factors (population, climate conditions, sufficient PEV infrastructure) </a:t>
            </a:r>
          </a:p>
          <a:p>
            <a:pPr lvl="1"/>
            <a:r>
              <a:rPr lang="en-US" sz="1600" dirty="0"/>
              <a:t>APIs to pull available data</a:t>
            </a:r>
          </a:p>
          <a:p>
            <a:pPr lvl="1"/>
            <a:r>
              <a:rPr lang="en-US" sz="1600" dirty="0"/>
              <a:t>Detailed analysis of factors using Python scripting and graphs</a:t>
            </a:r>
          </a:p>
          <a:p>
            <a:pPr lvl="1"/>
            <a:r>
              <a:rPr lang="en-US" sz="1600" dirty="0"/>
              <a:t>Interpret results &amp; recommend top cities</a:t>
            </a:r>
          </a:p>
          <a:p>
            <a:pPr marL="0" indent="0">
              <a:buNone/>
            </a:pPr>
            <a:r>
              <a:rPr lang="en-US" sz="1600" b="1" u="sng" dirty="0"/>
              <a:t>Analysis Results</a:t>
            </a:r>
          </a:p>
          <a:p>
            <a:pPr lvl="1"/>
            <a:r>
              <a:rPr lang="en-US" sz="1600" dirty="0"/>
              <a:t>84  cities based on population</a:t>
            </a:r>
          </a:p>
          <a:p>
            <a:pPr lvl="1"/>
            <a:r>
              <a:rPr lang="en-US" sz="1600" dirty="0"/>
              <a:t>70 cities based on weather</a:t>
            </a:r>
          </a:p>
          <a:p>
            <a:pPr lvl="1"/>
            <a:r>
              <a:rPr lang="en-US" sz="1600" dirty="0"/>
              <a:t>20 cities based on infrastructure </a:t>
            </a: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8316C-59A7-461C-97A0-F2D6289D1BC1}"/>
              </a:ext>
            </a:extLst>
          </p:cNvPr>
          <p:cNvSpPr txBox="1"/>
          <p:nvPr/>
        </p:nvSpPr>
        <p:spPr>
          <a:xfrm>
            <a:off x="5786759" y="4448557"/>
            <a:ext cx="6094520" cy="1890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/>
              <a:t>Recommendation</a:t>
            </a:r>
            <a:endParaRPr lang="en-US" sz="1600" dirty="0"/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11 cities in CA 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4 cities in TX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2 cities in CO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2 cities in FL</a:t>
            </a:r>
          </a:p>
          <a:p>
            <a:pPr lvl="1" indent="-182880"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600" dirty="0"/>
              <a:t>1 city on OR</a:t>
            </a:r>
          </a:p>
        </p:txBody>
      </p:sp>
    </p:spTree>
    <p:extLst>
      <p:ext uri="{BB962C8B-B14F-4D97-AF65-F5344CB8AC3E}">
        <p14:creationId xmlns:p14="http://schemas.microsoft.com/office/powerpoint/2010/main" val="29345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9326-E53A-4374-8BF0-A93FAA8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651536B-7ABB-484F-B6B8-C116E5C51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026611"/>
              </p:ext>
            </p:extLst>
          </p:nvPr>
        </p:nvGraphicFramePr>
        <p:xfrm>
          <a:off x="578528" y="2587835"/>
          <a:ext cx="1087514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7468">
                  <a:extLst>
                    <a:ext uri="{9D8B030D-6E8A-4147-A177-3AD203B41FA5}">
                      <a16:colId xmlns:a16="http://schemas.microsoft.com/office/drawing/2014/main" val="3093935897"/>
                    </a:ext>
                  </a:extLst>
                </a:gridCol>
                <a:gridCol w="5647677">
                  <a:extLst>
                    <a:ext uri="{9D8B030D-6E8A-4147-A177-3AD203B41FA5}">
                      <a16:colId xmlns:a16="http://schemas.microsoft.com/office/drawing/2014/main" val="130621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46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cities have the optimal weather conditions for plug-in electric vehicles (PEV)?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Open Weather API 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http://api.openweathermap.org)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0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cities have the best infrastructure to support PEVs?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Charge Map API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https://openchargemap.org/site/develop/api)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6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cites have a large enough population to provide consumer confidence in PEV support and services?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Census Python Library API (2018 Data)</a:t>
                      </a:r>
                    </a:p>
                    <a:p>
                      <a:r>
                        <a:rPr lang="en-US" dirty="0"/>
                        <a:t>Google Maps API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maps.googleapis.com/maps/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068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Content Placeholder 4" descr="I230 car silver">
                <a:extLst>
                  <a:ext uri="{FF2B5EF4-FFF2-40B4-BE49-F238E27FC236}">
                    <a16:creationId xmlns:a16="http://schemas.microsoft.com/office/drawing/2014/main" id="{B6AA21B7-13EE-466B-BF4B-DB7070F62F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6786999"/>
                  </p:ext>
                </p:extLst>
              </p:nvPr>
            </p:nvGraphicFramePr>
            <p:xfrm>
              <a:off x="6981972" y="-57507"/>
              <a:ext cx="4730634" cy="26608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30634" cy="2660881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51258" ay="2587743" az="19250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027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Content Placeholder 4" descr="I230 car silver">
                <a:extLst>
                  <a:ext uri="{FF2B5EF4-FFF2-40B4-BE49-F238E27FC236}">
                    <a16:creationId xmlns:a16="http://schemas.microsoft.com/office/drawing/2014/main" id="{B6AA21B7-13EE-466B-BF4B-DB7070F62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1972" y="-57507"/>
                <a:ext cx="4730634" cy="2660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CA039A-8738-4A05-9F1A-DEC27A475410}"/>
                  </a:ext>
                </a:extLst>
              </p14:cNvPr>
              <p14:cNvContentPartPr/>
              <p14:nvPr/>
            </p14:nvContentPartPr>
            <p14:xfrm>
              <a:off x="7162380" y="29712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CA039A-8738-4A05-9F1A-DEC27A4754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3740" y="296229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69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E41F-D4AB-4254-9D17-2E299AAD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06270"/>
            <a:ext cx="10058400" cy="1371600"/>
          </a:xfrm>
        </p:spPr>
        <p:txBody>
          <a:bodyPr/>
          <a:lstStyle/>
          <a:p>
            <a:r>
              <a:rPr lang="en-US" dirty="0"/>
              <a:t>Data Clean 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5A284-047B-4008-84D4-D3C4B15DC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28" y="1907615"/>
            <a:ext cx="8729892" cy="423573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PEV Research</a:t>
            </a:r>
          </a:p>
          <a:p>
            <a:pPr lvl="1"/>
            <a:r>
              <a:rPr lang="en-US" sz="1800" dirty="0"/>
              <a:t>Best &amp; Worst places for PEVs</a:t>
            </a:r>
          </a:p>
          <a:p>
            <a:pPr lvl="1"/>
            <a:r>
              <a:rPr lang="en-US" sz="1800" dirty="0"/>
              <a:t>Capabilities &amp; limitations</a:t>
            </a:r>
          </a:p>
          <a:p>
            <a:pPr lvl="1"/>
            <a:endParaRPr lang="en-US" sz="2000" dirty="0"/>
          </a:p>
          <a:p>
            <a:r>
              <a:rPr lang="en-US" sz="2000" dirty="0"/>
              <a:t>Insights</a:t>
            </a:r>
            <a:endParaRPr lang="en-US" sz="1800" dirty="0"/>
          </a:p>
          <a:p>
            <a:pPr lvl="1"/>
            <a:r>
              <a:rPr lang="en-US" sz="1800" dirty="0"/>
              <a:t>Most US cities weather conditions support PEVs</a:t>
            </a:r>
          </a:p>
          <a:p>
            <a:pPr lvl="1"/>
            <a:r>
              <a:rPr lang="en-US" sz="1800" dirty="0"/>
              <a:t>Populations greater than 250K are best</a:t>
            </a:r>
          </a:p>
          <a:p>
            <a:pPr lvl="1"/>
            <a:r>
              <a:rPr lang="en-US" sz="1800" dirty="0"/>
              <a:t>Charging Station infrastructure is rapidly growing!</a:t>
            </a:r>
          </a:p>
          <a:p>
            <a:pPr lvl="1"/>
            <a:r>
              <a:rPr lang="en-US" sz="1800" dirty="0"/>
              <a:t>PEV owners should move to Puerto Rico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Rabbit holes</a:t>
            </a:r>
          </a:p>
          <a:p>
            <a:pPr lvl="1"/>
            <a:r>
              <a:rPr lang="en-US" sz="1800" dirty="0"/>
              <a:t>Commute time</a:t>
            </a:r>
          </a:p>
          <a:p>
            <a:pPr lvl="1"/>
            <a:r>
              <a:rPr lang="en-US" sz="1800" dirty="0"/>
              <a:t>Average gas prices</a:t>
            </a:r>
          </a:p>
          <a:p>
            <a:pPr lvl="1"/>
            <a:r>
              <a:rPr lang="en-US" sz="1800" dirty="0"/>
              <a:t>PEV State &amp; Federal Incentives &amp; Regulations</a:t>
            </a:r>
          </a:p>
          <a:p>
            <a:pPr lvl="2"/>
            <a:endParaRPr lang="en-US" sz="1600" dirty="0"/>
          </a:p>
          <a:p>
            <a:pPr marL="548640" lvl="2" indent="0">
              <a:buNone/>
            </a:pP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806BBC-0C27-41D3-BFC6-C547A8E6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430" y="3071383"/>
            <a:ext cx="4196179" cy="3160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95A74C-9BF7-4A92-8567-922FAB6D4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30" r="36621" b="1"/>
          <a:stretch/>
        </p:blipFill>
        <p:spPr>
          <a:xfrm>
            <a:off x="5699436" y="1710550"/>
            <a:ext cx="2689988" cy="14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5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06" y="588339"/>
            <a:ext cx="10058400" cy="1371600"/>
          </a:xfrm>
        </p:spPr>
        <p:txBody>
          <a:bodyPr/>
          <a:lstStyle/>
          <a:p>
            <a:r>
              <a:rPr lang="en-US" dirty="0"/>
              <a:t>Census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C6F5-0CA9-431A-A683-34E22E76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06" y="1894217"/>
            <a:ext cx="497783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Census Library API</a:t>
            </a:r>
          </a:p>
          <a:p>
            <a:pPr lvl="1"/>
            <a:r>
              <a:rPr lang="en-US" sz="1800" dirty="0"/>
              <a:t>250K population screening criteria based on market size</a:t>
            </a:r>
          </a:p>
          <a:p>
            <a:pPr lvl="1"/>
            <a:r>
              <a:rPr lang="en-US" sz="1800" dirty="0"/>
              <a:t>Box plot identified outliers exist</a:t>
            </a:r>
          </a:p>
          <a:p>
            <a:pPr lvl="1"/>
            <a:r>
              <a:rPr lang="en-US" sz="1700" dirty="0"/>
              <a:t>Bar chart identified outlier cities</a:t>
            </a:r>
          </a:p>
          <a:p>
            <a:pPr lvl="1"/>
            <a:r>
              <a:rPr lang="en-US" sz="1700" dirty="0"/>
              <a:t>No removal of outlier cities due to </a:t>
            </a:r>
            <a:r>
              <a:rPr lang="en-US" sz="1700" b="1" i="1" dirty="0"/>
              <a:t>market size opportunity </a:t>
            </a:r>
            <a:r>
              <a:rPr lang="en-US" sz="1700" dirty="0"/>
              <a:t>for manufacturers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000" dirty="0"/>
              <a:t>Results:  </a:t>
            </a:r>
            <a:r>
              <a:rPr lang="en-US" sz="1800" dirty="0"/>
              <a:t>Reduced scope to </a:t>
            </a:r>
            <a:r>
              <a:rPr lang="en-US" sz="3200" dirty="0"/>
              <a:t>84 </a:t>
            </a:r>
            <a:r>
              <a:rPr lang="en-US" sz="1800" dirty="0"/>
              <a:t>cities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3CD15-FF42-4ADC-86FC-A4B9EE7D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042" y="3429000"/>
            <a:ext cx="4279711" cy="2965609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97703-4347-4E73-AD7D-DFEE965EF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15" y="588339"/>
            <a:ext cx="4413966" cy="261175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181D7F38-C3B2-4F69-B8DF-43DB6E01AF65}"/>
              </a:ext>
            </a:extLst>
          </p:cNvPr>
          <p:cNvSpPr/>
          <p:nvPr/>
        </p:nvSpPr>
        <p:spPr>
          <a:xfrm rot="5400000">
            <a:off x="7502741" y="3516668"/>
            <a:ext cx="672481" cy="1597981"/>
          </a:xfrm>
          <a:prstGeom prst="leftBrace">
            <a:avLst>
              <a:gd name="adj1" fmla="val 0"/>
              <a:gd name="adj2" fmla="val 48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8A00BD-2A02-4B26-94A0-4173DA5CADC3}"/>
              </a:ext>
            </a:extLst>
          </p:cNvPr>
          <p:cNvSpPr/>
          <p:nvPr/>
        </p:nvSpPr>
        <p:spPr>
          <a:xfrm>
            <a:off x="8451542" y="793289"/>
            <a:ext cx="488271" cy="186113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19B336A-9AEF-4CBD-A509-0E12E89A3B3E}"/>
              </a:ext>
            </a:extLst>
          </p:cNvPr>
          <p:cNvCxnSpPr>
            <a:cxnSpLocks/>
            <a:stCxn id="13" idx="2"/>
            <a:endCxn id="12" idx="1"/>
          </p:cNvCxnSpPr>
          <p:nvPr/>
        </p:nvCxnSpPr>
        <p:spPr>
          <a:xfrm rot="10800000" flipV="1">
            <a:off x="7870942" y="1723856"/>
            <a:ext cx="580601" cy="225556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9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0339C7-D83C-4884-AD72-D3C705D7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55768"/>
            <a:ext cx="5701648" cy="2369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54" y="584871"/>
            <a:ext cx="5021802" cy="1371600"/>
          </a:xfrm>
        </p:spPr>
        <p:txBody>
          <a:bodyPr/>
          <a:lstStyle/>
          <a:p>
            <a:r>
              <a:rPr lang="en-US" dirty="0"/>
              <a:t>Weather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C6F5-0CA9-431A-A683-34E22E76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58" y="1737705"/>
            <a:ext cx="4915393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Open Weather API</a:t>
            </a:r>
          </a:p>
          <a:p>
            <a:pPr lvl="1"/>
            <a:r>
              <a:rPr lang="en-US" sz="1800" dirty="0"/>
              <a:t>No Correlation between Temp &amp; Population (R-sq .001 &amp; .005)</a:t>
            </a:r>
          </a:p>
          <a:p>
            <a:pPr lvl="1"/>
            <a:r>
              <a:rPr lang="en-US" sz="1800" dirty="0"/>
              <a:t>Box plot reflected minimal outliers</a:t>
            </a:r>
          </a:p>
          <a:p>
            <a:pPr lvl="1"/>
            <a:r>
              <a:rPr lang="en-US" sz="1800" dirty="0"/>
              <a:t>Research identified optimal temperatures *</a:t>
            </a:r>
          </a:p>
          <a:p>
            <a:pPr lvl="1"/>
            <a:r>
              <a:rPr lang="en-US" sz="1800" dirty="0"/>
              <a:t>Max Temp &lt; 115 degrees F</a:t>
            </a:r>
          </a:p>
          <a:p>
            <a:pPr lvl="1"/>
            <a:r>
              <a:rPr lang="en-US" sz="1800" dirty="0"/>
              <a:t>Min Temp &gt; 40 degrees F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Results:  </a:t>
            </a:r>
            <a:r>
              <a:rPr lang="en-US" sz="1800" dirty="0"/>
              <a:t>Reduced scope to </a:t>
            </a:r>
            <a:r>
              <a:rPr lang="en-US" sz="2800" dirty="0"/>
              <a:t>70</a:t>
            </a:r>
            <a:r>
              <a:rPr lang="en-US" sz="1800" dirty="0"/>
              <a:t> cities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EFB4A-1819-4EF5-A9AD-211E4C8D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552" y="987242"/>
            <a:ext cx="2479828" cy="155682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82A3CC-3CA9-4C25-A01C-08C6B9EE23CB}"/>
              </a:ext>
            </a:extLst>
          </p:cNvPr>
          <p:cNvSpPr txBox="1"/>
          <p:nvPr/>
        </p:nvSpPr>
        <p:spPr>
          <a:xfrm>
            <a:off x="6459984" y="521425"/>
            <a:ext cx="502180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Correlation between pop &amp; temp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A6F216-18F9-4CB6-9C7B-7B604E5CC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98" y="972489"/>
            <a:ext cx="2479827" cy="1628543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F7B897-9D62-4780-BFA2-5907C342C43F}"/>
              </a:ext>
            </a:extLst>
          </p:cNvPr>
          <p:cNvSpPr txBox="1"/>
          <p:nvPr/>
        </p:nvSpPr>
        <p:spPr>
          <a:xfrm>
            <a:off x="8929657" y="4924833"/>
            <a:ext cx="255212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Kept the outlier within recommended temperature range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6A520B-F02C-4827-A9D8-8EA39DC3C67E}"/>
              </a:ext>
            </a:extLst>
          </p:cNvPr>
          <p:cNvSpPr txBox="1"/>
          <p:nvPr/>
        </p:nvSpPr>
        <p:spPr>
          <a:xfrm>
            <a:off x="704053" y="5922561"/>
            <a:ext cx="4817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source: https://www.sciencemag.org/news/2015/02/best-and-worst-places-drive-your-electric-car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538EE-2390-44A0-BF73-A5F3AC8F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775" y="4359790"/>
            <a:ext cx="3146628" cy="20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2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2" y="270208"/>
            <a:ext cx="10058400" cy="1371600"/>
          </a:xfrm>
        </p:spPr>
        <p:txBody>
          <a:bodyPr/>
          <a:lstStyle/>
          <a:p>
            <a:r>
              <a:rPr lang="en-US" dirty="0"/>
              <a:t>Charging Station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DBD692-9A8B-42D3-A82A-97E2E5C4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7" y="1350837"/>
            <a:ext cx="643073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Open Charge API</a:t>
            </a:r>
          </a:p>
          <a:p>
            <a:pPr lvl="1"/>
            <a:r>
              <a:rPr lang="en-US" sz="1800" dirty="0"/>
              <a:t>Skewed distribution of count of stations shows ~5 cites &gt; 2.5K stations</a:t>
            </a:r>
          </a:p>
          <a:p>
            <a:pPr lvl="1"/>
            <a:r>
              <a:rPr lang="en-US" sz="1800" dirty="0"/>
              <a:t>Bar chart identified Southern CA has highest charging stations per mile</a:t>
            </a:r>
          </a:p>
          <a:p>
            <a:pPr lvl="1"/>
            <a:r>
              <a:rPr lang="en-US" sz="1800" dirty="0"/>
              <a:t>Heatmap shows raw count of charging stations &amp;  East Coast as areas of interest</a:t>
            </a:r>
          </a:p>
          <a:p>
            <a:pPr lvl="1"/>
            <a:endParaRPr lang="en-US" sz="18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DFF6E20-8955-4084-88CC-13DEC1A8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810" y="744068"/>
            <a:ext cx="4434590" cy="2841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C9BE31-4CCD-4BF9-B368-57A5B2AB7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0" y="3946994"/>
            <a:ext cx="4704897" cy="2499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E50C2E-5505-45D8-852D-867E5CBD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60" y="3767848"/>
            <a:ext cx="5221550" cy="2617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633D8-2589-4618-A9BF-5F12E794CA33}"/>
              </a:ext>
            </a:extLst>
          </p:cNvPr>
          <p:cNvSpPr txBox="1"/>
          <p:nvPr/>
        </p:nvSpPr>
        <p:spPr>
          <a:xfrm>
            <a:off x="9248016" y="4238626"/>
            <a:ext cx="18822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Station Density 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0379F31-0B51-4554-A54D-EB028B6D7187}"/>
              </a:ext>
            </a:extLst>
          </p:cNvPr>
          <p:cNvSpPr/>
          <p:nvPr/>
        </p:nvSpPr>
        <p:spPr>
          <a:xfrm rot="16200000">
            <a:off x="7039746" y="3975827"/>
            <a:ext cx="594566" cy="1120166"/>
          </a:xfrm>
          <a:prstGeom prst="rightBrace">
            <a:avLst>
              <a:gd name="adj1" fmla="val 14304"/>
              <a:gd name="adj2" fmla="val 760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7F61E-6FCD-489F-ACDB-16D73658F2C8}"/>
              </a:ext>
            </a:extLst>
          </p:cNvPr>
          <p:cNvSpPr txBox="1"/>
          <p:nvPr/>
        </p:nvSpPr>
        <p:spPr>
          <a:xfrm>
            <a:off x="7456806" y="3762328"/>
            <a:ext cx="242952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California  - Top 9</a:t>
            </a:r>
          </a:p>
        </p:txBody>
      </p:sp>
    </p:spTree>
    <p:extLst>
      <p:ext uri="{BB962C8B-B14F-4D97-AF65-F5344CB8AC3E}">
        <p14:creationId xmlns:p14="http://schemas.microsoft.com/office/powerpoint/2010/main" val="173713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33E0-2737-4BEB-A4C8-0DB454C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2" y="270208"/>
            <a:ext cx="10058400" cy="1371600"/>
          </a:xfrm>
        </p:spPr>
        <p:txBody>
          <a:bodyPr/>
          <a:lstStyle/>
          <a:p>
            <a:r>
              <a:rPr lang="en-US" dirty="0"/>
              <a:t>Charging Station Analysis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DBD692-9A8B-42D3-A82A-97E2E5C4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7" y="1350837"/>
            <a:ext cx="600999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Method:</a:t>
            </a:r>
          </a:p>
          <a:p>
            <a:pPr lvl="1"/>
            <a:r>
              <a:rPr lang="en-US" sz="1800" dirty="0"/>
              <a:t>Heatmap on station density (stations per mile) brings out LA area with highest density</a:t>
            </a:r>
          </a:p>
          <a:p>
            <a:pPr lvl="1"/>
            <a:r>
              <a:rPr lang="en-US" sz="1800" dirty="0"/>
              <a:t>Population &amp; count of stations identified most desirable cities</a:t>
            </a:r>
            <a:endParaRPr lang="en-US" sz="2000" dirty="0"/>
          </a:p>
          <a:p>
            <a:r>
              <a:rPr lang="en-US" sz="2000" dirty="0"/>
              <a:t>Results: Identified </a:t>
            </a:r>
            <a:r>
              <a:rPr lang="en-US" sz="2800" b="1" dirty="0"/>
              <a:t>top 20 </a:t>
            </a:r>
            <a:r>
              <a:rPr lang="en-US" sz="2000" dirty="0"/>
              <a:t>cities </a:t>
            </a: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3" name="Content Placeholder 22">
            <a:extLst>
              <a:ext uri="{FF2B5EF4-FFF2-40B4-BE49-F238E27FC236}">
                <a16:creationId xmlns:a16="http://schemas.microsoft.com/office/drawing/2014/main" id="{F210269A-032C-4E0C-8E32-2BDCB3D9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78" y="1230517"/>
            <a:ext cx="4932881" cy="2283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C5A96-2925-48CB-8EC6-2A6FFEE4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933825"/>
            <a:ext cx="11328367" cy="25332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702A77-AAAE-437D-805A-BAEAC6AEBBF3}"/>
              </a:ext>
            </a:extLst>
          </p:cNvPr>
          <p:cNvSpPr txBox="1"/>
          <p:nvPr/>
        </p:nvSpPr>
        <p:spPr>
          <a:xfrm>
            <a:off x="2277690" y="4061317"/>
            <a:ext cx="2429523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Good Gap</a:t>
            </a:r>
          </a:p>
          <a:p>
            <a:pPr algn="ctr"/>
            <a:r>
              <a:rPr lang="en-US" sz="1050" dirty="0"/>
              <a:t>Lots of stations &amp; lower population!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368A084-641E-4FD3-A5B9-6F12E5A3D4BB}"/>
              </a:ext>
            </a:extLst>
          </p:cNvPr>
          <p:cNvSpPr/>
          <p:nvPr/>
        </p:nvSpPr>
        <p:spPr>
          <a:xfrm rot="10800000">
            <a:off x="1795476" y="4204667"/>
            <a:ext cx="245534" cy="1429001"/>
          </a:xfrm>
          <a:prstGeom prst="leftBrace">
            <a:avLst>
              <a:gd name="adj1" fmla="val 8333"/>
              <a:gd name="adj2" fmla="val 440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F7433A-7548-44AB-99F9-9AB53389CC5E}"/>
              </a:ext>
            </a:extLst>
          </p:cNvPr>
          <p:cNvCxnSpPr>
            <a:stCxn id="13" idx="2"/>
          </p:cNvCxnSpPr>
          <p:nvPr/>
        </p:nvCxnSpPr>
        <p:spPr>
          <a:xfrm flipH="1">
            <a:off x="2184400" y="4476815"/>
            <a:ext cx="1308052" cy="39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4ED631-C601-46AD-B086-709E7B5976D4}"/>
              </a:ext>
            </a:extLst>
          </p:cNvPr>
          <p:cNvSpPr txBox="1"/>
          <p:nvPr/>
        </p:nvSpPr>
        <p:spPr>
          <a:xfrm>
            <a:off x="6878392" y="4086890"/>
            <a:ext cx="2429523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Bad Gap</a:t>
            </a:r>
          </a:p>
          <a:p>
            <a:pPr algn="ctr"/>
            <a:r>
              <a:rPr lang="en-US" sz="1050" dirty="0"/>
              <a:t>Less stations &amp;higher population!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4C63BC-26D1-48AE-9298-A7C86116E18A}"/>
              </a:ext>
            </a:extLst>
          </p:cNvPr>
          <p:cNvCxnSpPr>
            <a:cxnSpLocks/>
          </p:cNvCxnSpPr>
          <p:nvPr/>
        </p:nvCxnSpPr>
        <p:spPr>
          <a:xfrm flipH="1">
            <a:off x="5331992" y="4502388"/>
            <a:ext cx="1678409" cy="25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66E266D8-4AA1-4F13-B15E-BB99FC9101A5}"/>
              </a:ext>
            </a:extLst>
          </p:cNvPr>
          <p:cNvSpPr/>
          <p:nvPr/>
        </p:nvSpPr>
        <p:spPr>
          <a:xfrm rot="10800000">
            <a:off x="5086456" y="4061317"/>
            <a:ext cx="245536" cy="1335618"/>
          </a:xfrm>
          <a:prstGeom prst="leftBrace">
            <a:avLst>
              <a:gd name="adj1" fmla="val 8333"/>
              <a:gd name="adj2" fmla="val 440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716B-82B6-463A-B057-F35D8AC5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2026"/>
            <a:ext cx="10058400" cy="1371600"/>
          </a:xfrm>
        </p:spPr>
        <p:txBody>
          <a:bodyPr/>
          <a:lstStyle/>
          <a:p>
            <a:r>
              <a:rPr lang="en-US" dirty="0"/>
              <a:t>Top 20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B3E70-5563-4894-B4F9-8F35F8F0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08" y="1538603"/>
            <a:ext cx="8719217" cy="47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7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{49D08FEF-3F53-44F2-9E8E-AE72ACE1B87A}tf78438558_win32</Template>
  <TotalTime>519</TotalTime>
  <Words>633</Words>
  <Application>Microsoft Office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SavonVTI</vt:lpstr>
      <vt:lpstr>Electric vehicle market analysis</vt:lpstr>
      <vt:lpstr>Executive Summary</vt:lpstr>
      <vt:lpstr>Questions &amp; Data</vt:lpstr>
      <vt:lpstr>Data Clean Up &amp; Exploration</vt:lpstr>
      <vt:lpstr>Census Analysis </vt:lpstr>
      <vt:lpstr>Weather Analysis </vt:lpstr>
      <vt:lpstr>Charging Station Analysis</vt:lpstr>
      <vt:lpstr>Charging Station Analysis</vt:lpstr>
      <vt:lpstr>Top 20 Cities</vt:lpstr>
      <vt:lpstr>Post-Mortem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Gary Jeter</dc:creator>
  <cp:lastModifiedBy>Gary Jeter</cp:lastModifiedBy>
  <cp:revision>60</cp:revision>
  <dcterms:created xsi:type="dcterms:W3CDTF">2020-11-03T01:01:00Z</dcterms:created>
  <dcterms:modified xsi:type="dcterms:W3CDTF">2020-11-07T16:54:25Z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